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70" r:id="rId6"/>
    <p:sldId id="258" r:id="rId7"/>
    <p:sldId id="259" r:id="rId8"/>
    <p:sldId id="260" r:id="rId9"/>
    <p:sldId id="261" r:id="rId10"/>
    <p:sldId id="271" r:id="rId11"/>
    <p:sldId id="262" r:id="rId12"/>
    <p:sldId id="263" r:id="rId13"/>
    <p:sldId id="269" r:id="rId14"/>
    <p:sldId id="264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Tamaño de imagen(MB)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Hoja1!$A$2:$A$5</c:f>
              <c:strCache>
                <c:ptCount val="4"/>
                <c:pt idx="0">
                  <c:v>1,6Kb</c:v>
                </c:pt>
                <c:pt idx="1">
                  <c:v>2,7Mb</c:v>
                </c:pt>
                <c:pt idx="2">
                  <c:v>4,0Mb</c:v>
                </c:pt>
                <c:pt idx="3">
                  <c:v>5,2Mb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4.0999999999999996</c:v>
                </c:pt>
                <c:pt idx="1">
                  <c:v>7.6</c:v>
                </c:pt>
                <c:pt idx="2">
                  <c:v>13.5</c:v>
                </c:pt>
                <c:pt idx="3">
                  <c:v>23.4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7B-4161-9089-42AE44FB2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7945864"/>
        <c:axId val="527947176"/>
        <c:axId val="0"/>
      </c:bar3DChart>
      <c:catAx>
        <c:axId val="527945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27947176"/>
        <c:crosses val="autoZero"/>
        <c:auto val="1"/>
        <c:lblAlgn val="ctr"/>
        <c:lblOffset val="100"/>
        <c:noMultiLvlLbl val="0"/>
      </c:catAx>
      <c:valAx>
        <c:axId val="527947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27945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p3d/>
      </c:spPr>
    </c:sideWall>
    <c:backWall>
      <c:thickness val="0"/>
      <c:spPr>
        <a:noFill/>
        <a:ln>
          <a:noFill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p3d/>
      </c:spPr>
    </c:backWall>
    <c:plotArea>
      <c:layout>
        <c:manualLayout>
          <c:layoutTarget val="inner"/>
          <c:xMode val="edge"/>
          <c:yMode val="edge"/>
          <c:x val="6.9431262204822111E-2"/>
          <c:y val="3.0202742579783799E-2"/>
          <c:w val="0.91622562690604648"/>
          <c:h val="0.7684780130081682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Tamaño de imagen(MB)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Hoja1!$A$2:$A$5</c:f>
              <c:strCache>
                <c:ptCount val="4"/>
                <c:pt idx="0">
                  <c:v>1,6Mb</c:v>
                </c:pt>
                <c:pt idx="1">
                  <c:v>2,7Mb</c:v>
                </c:pt>
                <c:pt idx="2">
                  <c:v>4,0 Mb</c:v>
                </c:pt>
                <c:pt idx="3">
                  <c:v>5,2Mb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17</c:v>
                </c:pt>
                <c:pt idx="1">
                  <c:v>23</c:v>
                </c:pt>
                <c:pt idx="2">
                  <c:v>50</c:v>
                </c:pt>
                <c:pt idx="3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23-4800-90B1-5DE0C04312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3279800"/>
        <c:axId val="523280128"/>
        <c:axId val="0"/>
      </c:bar3DChart>
      <c:catAx>
        <c:axId val="523279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23280128"/>
        <c:crosses val="autoZero"/>
        <c:auto val="1"/>
        <c:lblAlgn val="ctr"/>
        <c:lblOffset val="100"/>
        <c:noMultiLvlLbl val="0"/>
      </c:catAx>
      <c:valAx>
        <c:axId val="52328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23279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608851" y="270774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PARA EL MONITOREO DE LA GANADERIA DE PRECISION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6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156987" y="5099019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383500" y="5095260"/>
            <a:ext cx="711720" cy="54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FDE07BA-80D7-4CB4-8B9A-202066A5F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496551"/>
              </p:ext>
            </p:extLst>
          </p:nvPr>
        </p:nvGraphicFramePr>
        <p:xfrm>
          <a:off x="1136073" y="1948873"/>
          <a:ext cx="4350327" cy="2884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E318DF09-83D6-4872-A267-31D6D65DC0A4}"/>
              </a:ext>
            </a:extLst>
          </p:cNvPr>
          <p:cNvSpPr txBox="1"/>
          <p:nvPr/>
        </p:nvSpPr>
        <p:spPr>
          <a:xfrm rot="16200000">
            <a:off x="103408" y="2788897"/>
            <a:ext cx="2065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tx2">
                    <a:lumMod val="25000"/>
                  </a:schemeClr>
                </a:solidFill>
              </a:rPr>
              <a:t>Consumo del Tiempo(s)</a:t>
            </a:r>
            <a:endParaRPr lang="es-CO" sz="900" dirty="0">
              <a:solidFill>
                <a:schemeClr val="tx2">
                  <a:lumMod val="25000"/>
                </a:schemeClr>
              </a:solidFill>
            </a:endParaRPr>
          </a:p>
        </p:txBody>
      </p: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8106C805-1DC5-42E2-AF2D-1480C29DB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687044"/>
              </p:ext>
            </p:extLst>
          </p:nvPr>
        </p:nvGraphicFramePr>
        <p:xfrm>
          <a:off x="6588408" y="1976242"/>
          <a:ext cx="5061524" cy="2811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CuadroTexto 27">
            <a:extLst>
              <a:ext uri="{FF2B5EF4-FFF2-40B4-BE49-F238E27FC236}">
                <a16:creationId xmlns:a16="http://schemas.microsoft.com/office/drawing/2014/main" id="{064D47D1-CDCC-4E7D-8DC8-89F9E5A6E033}"/>
              </a:ext>
            </a:extLst>
          </p:cNvPr>
          <p:cNvSpPr txBox="1"/>
          <p:nvPr/>
        </p:nvSpPr>
        <p:spPr>
          <a:xfrm rot="16200000">
            <a:off x="5557521" y="2893491"/>
            <a:ext cx="2065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tx2">
                    <a:lumMod val="25000"/>
                  </a:schemeClr>
                </a:solidFill>
              </a:rPr>
              <a:t>Consumo de Memoria(MB)</a:t>
            </a:r>
            <a:endParaRPr lang="es-CO" sz="9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83;p9">
            <a:extLst>
              <a:ext uri="{FF2B5EF4-FFF2-40B4-BE49-F238E27FC236}">
                <a16:creationId xmlns:a16="http://schemas.microsoft.com/office/drawing/2014/main" id="{4427C240-B452-406A-92B3-E43D643E86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080" y="216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4;p9">
            <a:extLst>
              <a:ext uri="{FF2B5EF4-FFF2-40B4-BE49-F238E27FC236}">
                <a16:creationId xmlns:a16="http://schemas.microsoft.com/office/drawing/2014/main" id="{1CDB6882-0DE5-4696-BDAB-60838D40659C}"/>
              </a:ext>
            </a:extLst>
          </p:cNvPr>
          <p:cNvSpPr/>
          <p:nvPr/>
        </p:nvSpPr>
        <p:spPr>
          <a:xfrm>
            <a:off x="265319" y="376920"/>
            <a:ext cx="7511607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dirty="0">
                <a:solidFill>
                  <a:schemeClr val="bg1"/>
                </a:solidFill>
                <a:latin typeface="+mn-lt"/>
              </a:rPr>
              <a:t>Cambio</a:t>
            </a:r>
            <a:r>
              <a:rPr lang="es-ES" sz="2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+mn-lt"/>
              </a:rPr>
              <a:t>de tamaño de imágenes al ser comprimidas.</a:t>
            </a:r>
            <a:endParaRPr sz="2200" b="1" i="0" u="none" strike="noStrike" cap="none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156DC-88FF-48B4-BFC6-1BFCCB67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238" y="1692997"/>
            <a:ext cx="6464617" cy="36201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757A41-CFC5-44CD-BEB7-A5EEC9C0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87" y="1692998"/>
            <a:ext cx="5059051" cy="36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677"/>
            <a:ext cx="12192000" cy="681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 dirty="0">
                <a:solidFill>
                  <a:srgbClr val="FFFFFF"/>
                </a:solidFill>
              </a:rPr>
              <a:t>promedio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4051422" cy="896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 dirty="0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 es de 4:1 ya que lo tomamos con la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compresion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con perdidas la cual trabaja con el vecino mas cercano.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>
            <p:extLst>
              <p:ext uri="{D42A27DB-BD31-4B8C-83A1-F6EECF244321}">
                <p14:modId xmlns:p14="http://schemas.microsoft.com/office/powerpoint/2010/main" val="4204637657"/>
              </p:ext>
            </p:extLst>
          </p:nvPr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 dirty="0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4:1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4:1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B25B0B8C-F228-4FDA-8E68-B4AB2F35D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221" y="2171098"/>
            <a:ext cx="2571750" cy="25622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506071-3411-4E53-BA1A-8AC880C7B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654" y="1864459"/>
            <a:ext cx="3130821" cy="31290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62399" y="-8710"/>
            <a:ext cx="12606547" cy="705757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</a:t>
            </a:r>
            <a:r>
              <a:rPr lang="en-US" sz="20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primeros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son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una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beca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Sapiencia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financiada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el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municipio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Medellín.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quieren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agradecer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Vicerrectoría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Descubrimiento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de la Universidad EAFIT, por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728640" y="190080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Sebastian Arias.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Samuel García Correa.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762250" y="6199009"/>
            <a:ext cx="8782343" cy="39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2200"/>
            </a:pPr>
            <a:r>
              <a:rPr lang="es-CO" sz="2000" b="1" dirty="0">
                <a:solidFill>
                  <a:srgbClr val="001E33"/>
                </a:solidFill>
              </a:rPr>
              <a:t>https://github.com/sebasarias17/ST0245-003</a:t>
            </a:r>
            <a:endParaRPr sz="20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6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Marín.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76BF98-DA7E-4CB6-B1C3-0BA4E0617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60" y="1900800"/>
            <a:ext cx="2102040" cy="21934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F2E375-B542-4C35-91C2-D4958082D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7278">
            <a:off x="3577033" y="1882946"/>
            <a:ext cx="2171610" cy="222918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9;p2">
            <a:extLst>
              <a:ext uri="{FF2B5EF4-FFF2-40B4-BE49-F238E27FC236}">
                <a16:creationId xmlns:a16="http://schemas.microsoft.com/office/drawing/2014/main" id="{B1F7F295-5F30-407A-9578-AA72585BD2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0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0;p2">
            <a:extLst>
              <a:ext uri="{FF2B5EF4-FFF2-40B4-BE49-F238E27FC236}">
                <a16:creationId xmlns:a16="http://schemas.microsoft.com/office/drawing/2014/main" id="{8F534A6D-935D-4615-B5D5-2BEFF9836A86}"/>
              </a:ext>
            </a:extLst>
          </p:cNvPr>
          <p:cNvSpPr/>
          <p:nvPr/>
        </p:nvSpPr>
        <p:spPr>
          <a:xfrm>
            <a:off x="114407" y="383253"/>
            <a:ext cx="43758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FFFFFF"/>
                </a:solidFill>
              </a:rPr>
              <a:t>Estado animico en el proyecto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00;p2">
            <a:extLst>
              <a:ext uri="{FF2B5EF4-FFF2-40B4-BE49-F238E27FC236}">
                <a16:creationId xmlns:a16="http://schemas.microsoft.com/office/drawing/2014/main" id="{C16B58D4-A13C-471A-A2C9-38486567AA37}"/>
              </a:ext>
            </a:extLst>
          </p:cNvPr>
          <p:cNvSpPr/>
          <p:nvPr/>
        </p:nvSpPr>
        <p:spPr>
          <a:xfrm>
            <a:off x="3128790" y="1673398"/>
            <a:ext cx="3375583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b="1" dirty="0" err="1">
                <a:solidFill>
                  <a:schemeClr val="tx1"/>
                </a:solidFill>
              </a:rPr>
              <a:t>nalizando</a:t>
            </a:r>
            <a:r>
              <a:rPr lang="en-US" b="1" dirty="0">
                <a:solidFill>
                  <a:schemeClr val="tx1"/>
                </a:solidFill>
              </a:rPr>
              <a:t> el proyecto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9" name="Google Shape;200;p2">
            <a:extLst>
              <a:ext uri="{FF2B5EF4-FFF2-40B4-BE49-F238E27FC236}">
                <a16:creationId xmlns:a16="http://schemas.microsoft.com/office/drawing/2014/main" id="{86518C43-8714-4E38-A7E4-F5F981EA31A5}"/>
              </a:ext>
            </a:extLst>
          </p:cNvPr>
          <p:cNvSpPr/>
          <p:nvPr/>
        </p:nvSpPr>
        <p:spPr>
          <a:xfrm>
            <a:off x="366962" y="1673398"/>
            <a:ext cx="3375583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b="1" i="0" u="none" strike="noStrike" cap="none" dirty="0">
                <a:solidFill>
                  <a:schemeClr val="tx1"/>
                </a:solidFill>
                <a:sym typeface="Arial"/>
              </a:rPr>
              <a:t>Nos cuentan el proyecto</a:t>
            </a:r>
            <a:endParaRPr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DC57B65-C691-4228-B518-D9A390BE8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62" y="2032160"/>
            <a:ext cx="2286319" cy="23815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838C6CD-1D90-46B0-9F6E-E0990AEFC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323" y="2036983"/>
            <a:ext cx="2410161" cy="23530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D73B58F-CAA2-4ED0-AE5B-84BC85C88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952" y="2032160"/>
            <a:ext cx="2637896" cy="2353003"/>
          </a:xfrm>
          <a:prstGeom prst="rect">
            <a:avLst/>
          </a:prstGeom>
        </p:spPr>
      </p:pic>
      <p:sp>
        <p:nvSpPr>
          <p:cNvPr id="13" name="Google Shape;200;p2">
            <a:extLst>
              <a:ext uri="{FF2B5EF4-FFF2-40B4-BE49-F238E27FC236}">
                <a16:creationId xmlns:a16="http://schemas.microsoft.com/office/drawing/2014/main" id="{B2C72643-2768-44BD-8560-1C3259E7B99C}"/>
              </a:ext>
            </a:extLst>
          </p:cNvPr>
          <p:cNvSpPr/>
          <p:nvPr/>
        </p:nvSpPr>
        <p:spPr>
          <a:xfrm>
            <a:off x="5972603" y="1699617"/>
            <a:ext cx="3375583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b="1" dirty="0">
                <a:solidFill>
                  <a:schemeClr val="tx1"/>
                </a:solidFill>
              </a:rPr>
              <a:t>Realizando el proyecto</a:t>
            </a:r>
            <a:endParaRPr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49D77A7-D2A7-442C-A865-444A1072F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9316" y="2077886"/>
            <a:ext cx="2357512" cy="2353004"/>
          </a:xfrm>
          <a:prstGeom prst="rect">
            <a:avLst/>
          </a:prstGeom>
        </p:spPr>
      </p:pic>
      <p:sp>
        <p:nvSpPr>
          <p:cNvPr id="15" name="Google Shape;200;p2">
            <a:extLst>
              <a:ext uri="{FF2B5EF4-FFF2-40B4-BE49-F238E27FC236}">
                <a16:creationId xmlns:a16="http://schemas.microsoft.com/office/drawing/2014/main" id="{13A0C0B2-7CF4-4F71-8467-2611FBE61F49}"/>
              </a:ext>
            </a:extLst>
          </p:cNvPr>
          <p:cNvSpPr/>
          <p:nvPr/>
        </p:nvSpPr>
        <p:spPr>
          <a:xfrm>
            <a:off x="8989316" y="1725836"/>
            <a:ext cx="3375583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b="1" dirty="0">
                <a:solidFill>
                  <a:schemeClr val="tx1"/>
                </a:solidFill>
              </a:rPr>
              <a:t>Entregando el proyecto</a:t>
            </a:r>
            <a:endParaRPr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2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ganado enfermo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2200" b="1" i="0" u="none" strike="noStrike" cap="none" dirty="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del ganado sano</a:t>
            </a:r>
            <a:endParaRPr sz="2200" b="1" i="0" u="none" strike="noStrike" cap="none" dirty="0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77" y="37604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308320" y="4132591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3030463" y="3988089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Bicubic interpolation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 err="1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2100" b="1" i="0" u="none" strike="noStrike" cap="none" dirty="0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 enfermo</a:t>
            </a:r>
            <a:endParaRPr sz="2100" b="1" i="0" u="none" strike="noStrike" cap="none" dirty="0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4F9BBB-DF48-4FE1-91D8-842D6EE97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095" y="2522854"/>
            <a:ext cx="1366762" cy="1361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F8C9C2-86E1-4F6E-A0E7-329D00589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83" y="1818559"/>
            <a:ext cx="2273694" cy="22724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222179" y="4449915"/>
            <a:ext cx="6307500" cy="73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El algoritmo de compresi</a:t>
            </a:r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ón de imágenes para este proyecto fue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La interpolación bicubica la cual reduce el valor de los pixeles y vuelve la imagen en una imagen con perdida y de menor tamaño.</a:t>
            </a:r>
            <a:endParaRPr sz="1400" b="0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Picture 8" descr="Principle of bicubic interpolation. | Download Scientific Diagram">
            <a:extLst>
              <a:ext uri="{FF2B5EF4-FFF2-40B4-BE49-F238E27FC236}">
                <a16:creationId xmlns:a16="http://schemas.microsoft.com/office/drawing/2014/main" id="{DC8BE43E-1300-4C72-8120-FC100079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7" y="1670875"/>
            <a:ext cx="4588319" cy="236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 grupos de enfermedades que atacan al ganado en verano | CONtexto ganadero  | Noticias principales sobre ganadería y agricultura en Colombia">
            <a:extLst>
              <a:ext uri="{FF2B5EF4-FFF2-40B4-BE49-F238E27FC236}">
                <a16:creationId xmlns:a16="http://schemas.microsoft.com/office/drawing/2014/main" id="{DD11D4EF-D07D-4C6B-9995-E1EDFF9C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85" y="1871601"/>
            <a:ext cx="4132199" cy="281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2;p3">
            <a:extLst>
              <a:ext uri="{FF2B5EF4-FFF2-40B4-BE49-F238E27FC236}">
                <a16:creationId xmlns:a16="http://schemas.microsoft.com/office/drawing/2014/main" id="{CAB1749D-74CA-44BF-9C86-FFE93A2536FA}"/>
              </a:ext>
            </a:extLst>
          </p:cNvPr>
          <p:cNvSpPr/>
          <p:nvPr/>
        </p:nvSpPr>
        <p:spPr>
          <a:xfrm>
            <a:off x="265325" y="1109422"/>
            <a:ext cx="55914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Bicubic interpolation</a:t>
            </a:r>
            <a:endParaRPr sz="22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8" name="Picture 6" descr="50+ 4K Ultra HD Vaca Fondos de pantalla | Fondos de Escritorio">
            <a:extLst>
              <a:ext uri="{FF2B5EF4-FFF2-40B4-BE49-F238E27FC236}">
                <a16:creationId xmlns:a16="http://schemas.microsoft.com/office/drawing/2014/main" id="{B8D632EF-E781-41B2-A8BC-D731CB06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91" y="1597840"/>
            <a:ext cx="4266762" cy="26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EA78927-FD30-47A1-A2F5-3068B7160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604" y="1290014"/>
            <a:ext cx="4700766" cy="3285427"/>
          </a:xfrm>
          <a:prstGeom prst="rect">
            <a:avLst/>
          </a:prstGeom>
        </p:spPr>
      </p:pic>
      <p:sp>
        <p:nvSpPr>
          <p:cNvPr id="25" name="Google Shape;346;gadd317ae2b_0_11">
            <a:extLst>
              <a:ext uri="{FF2B5EF4-FFF2-40B4-BE49-F238E27FC236}">
                <a16:creationId xmlns:a16="http://schemas.microsoft.com/office/drawing/2014/main" id="{1E37659D-281E-4A17-8D3C-0655069CDD56}"/>
              </a:ext>
            </a:extLst>
          </p:cNvPr>
          <p:cNvSpPr/>
          <p:nvPr/>
        </p:nvSpPr>
        <p:spPr>
          <a:xfrm>
            <a:off x="587784" y="4678356"/>
            <a:ext cx="4469477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Pasamos de una tabla 4x4 a una tabla 2x2 simplemente agarrando los extremos de cada pixel para tener un valor  “balanceado”.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Google Shape;322;p3">
            <a:extLst>
              <a:ext uri="{FF2B5EF4-FFF2-40B4-BE49-F238E27FC236}">
                <a16:creationId xmlns:a16="http://schemas.microsoft.com/office/drawing/2014/main" id="{A4DB365A-1FB7-451A-BABD-63ADB7497A2B}"/>
              </a:ext>
            </a:extLst>
          </p:cNvPr>
          <p:cNvSpPr/>
          <p:nvPr/>
        </p:nvSpPr>
        <p:spPr>
          <a:xfrm>
            <a:off x="265325" y="1109422"/>
            <a:ext cx="55914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Bicubic interpolation</a:t>
            </a:r>
            <a:endParaRPr sz="22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2;gadd317ae2b_0_11">
            <a:extLst>
              <a:ext uri="{FF2B5EF4-FFF2-40B4-BE49-F238E27FC236}">
                <a16:creationId xmlns:a16="http://schemas.microsoft.com/office/drawing/2014/main" id="{1084B751-9436-4678-B7F4-01B73FF361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159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3;gadd317ae2b_0_11">
            <a:extLst>
              <a:ext uri="{FF2B5EF4-FFF2-40B4-BE49-F238E27FC236}">
                <a16:creationId xmlns:a16="http://schemas.microsoft.com/office/drawing/2014/main" id="{0383D5EE-3747-4C20-BC54-FF8F4CD3901B}"/>
              </a:ext>
            </a:extLst>
          </p:cNvPr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Huffman coding - Wikipedia">
            <a:extLst>
              <a:ext uri="{FF2B5EF4-FFF2-40B4-BE49-F238E27FC236}">
                <a16:creationId xmlns:a16="http://schemas.microsoft.com/office/drawing/2014/main" id="{840BAD34-E241-410F-A43B-0CA7E8C03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91" y="1908988"/>
            <a:ext cx="3111771" cy="200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2;p3">
            <a:extLst>
              <a:ext uri="{FF2B5EF4-FFF2-40B4-BE49-F238E27FC236}">
                <a16:creationId xmlns:a16="http://schemas.microsoft.com/office/drawing/2014/main" id="{2022FEB5-AAFA-46FA-9195-28A7C3C5D4F2}"/>
              </a:ext>
            </a:extLst>
          </p:cNvPr>
          <p:cNvSpPr/>
          <p:nvPr/>
        </p:nvSpPr>
        <p:spPr>
          <a:xfrm>
            <a:off x="265325" y="1109422"/>
            <a:ext cx="55914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dirty="0">
                <a:solidFill>
                  <a:schemeClr val="accent1">
                    <a:lumMod val="50000"/>
                  </a:schemeClr>
                </a:solidFill>
              </a:rPr>
              <a:t>Huffman coding</a:t>
            </a:r>
            <a:endParaRPr sz="22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58D245B-20D3-421F-B816-F340DACB8706}"/>
              </a:ext>
            </a:extLst>
          </p:cNvPr>
          <p:cNvSpPr/>
          <p:nvPr/>
        </p:nvSpPr>
        <p:spPr>
          <a:xfrm>
            <a:off x="452761" y="4794471"/>
            <a:ext cx="45187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accent1">
                    <a:lumMod val="50000"/>
                  </a:schemeClr>
                </a:solidFill>
              </a:rPr>
              <a:t>La codificación Huffman es un algoritmo de compresión de datos sin pérdidas. La idea es asignar códigos de longitud variable a los caracteres de entrada.</a:t>
            </a:r>
          </a:p>
        </p:txBody>
      </p:sp>
      <p:sp>
        <p:nvSpPr>
          <p:cNvPr id="8" name="AutoShape 4" descr="Cómo abrir un archivo .bin y ver qué contiene | Móvil Forum">
            <a:extLst>
              <a:ext uri="{FF2B5EF4-FFF2-40B4-BE49-F238E27FC236}">
                <a16:creationId xmlns:a16="http://schemas.microsoft.com/office/drawing/2014/main" id="{EC505153-00F0-4BFA-A2B9-096E96C902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451499" cy="145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32" name="Picture 8" descr="Formato de archivo contenedor | Icono Gratis">
            <a:extLst>
              <a:ext uri="{FF2B5EF4-FFF2-40B4-BE49-F238E27FC236}">
                <a16:creationId xmlns:a16="http://schemas.microsoft.com/office/drawing/2014/main" id="{06FE82AD-1002-4031-ACEE-08E54E69C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892" y="2320770"/>
            <a:ext cx="1731617" cy="173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Qué es un archivo de extensión CSV? - Mercado Móvil Cloud Business - Lleva  tu negocio a la nube">
            <a:extLst>
              <a:ext uri="{FF2B5EF4-FFF2-40B4-BE49-F238E27FC236}">
                <a16:creationId xmlns:a16="http://schemas.microsoft.com/office/drawing/2014/main" id="{301BBEC1-9451-4653-BDE9-309315D72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946" y="2320770"/>
            <a:ext cx="1731617" cy="173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362890-123E-4819-A1E1-6B48A35CB44C}"/>
              </a:ext>
            </a:extLst>
          </p:cNvPr>
          <p:cNvCxnSpPr/>
          <p:nvPr/>
        </p:nvCxnSpPr>
        <p:spPr>
          <a:xfrm>
            <a:off x="7167563" y="3142695"/>
            <a:ext cx="21806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75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485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52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Huffman en tiempo es O(nlogn) y en memoria es O(logn) ya que hay una </a:t>
            </a:r>
            <a:r>
              <a:rPr lang="en-US" dirty="0">
                <a:solidFill>
                  <a:srgbClr val="001E33"/>
                </a:solidFill>
              </a:rPr>
              <a:t>cantidad de O(n) interacciones para cada elemento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3" name="Google Shape;373;p5"/>
          <p:cNvGraphicFramePr/>
          <p:nvPr>
            <p:extLst>
              <p:ext uri="{D42A27DB-BD31-4B8C-83A1-F6EECF244321}">
                <p14:modId xmlns:p14="http://schemas.microsoft.com/office/powerpoint/2010/main" val="4230968975"/>
              </p:ext>
            </p:extLst>
          </p:nvPr>
        </p:nvGraphicFramePr>
        <p:xfrm>
          <a:off x="547920" y="1956240"/>
          <a:ext cx="5075650" cy="237747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 dirty="0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</a:rPr>
                        <a:t>Algoritmo de compression Huffman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O(nlogn)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O(logn)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400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400" dirty="0">
                          <a:solidFill>
                            <a:srgbClr val="FFFFFF"/>
                          </a:solidFill>
                        </a:rPr>
                        <a:t>decompression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Huffman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O(nlogn)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O(logn)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427" y="1918444"/>
            <a:ext cx="4662476" cy="301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360</Words>
  <Application>Microsoft Office PowerPoint</Application>
  <PresentationFormat>Panorámica</PresentationFormat>
  <Paragraphs>62</Paragraphs>
  <Slides>13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Sebastian Arias Usma</cp:lastModifiedBy>
  <cp:revision>44</cp:revision>
  <dcterms:created xsi:type="dcterms:W3CDTF">2020-06-26T14:36:07Z</dcterms:created>
  <dcterms:modified xsi:type="dcterms:W3CDTF">2021-11-18T18:43:09Z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